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8.xml" ContentType="application/vnd.openxmlformats-officedocument.presentationml.notesSlide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7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8.xml" ContentType="application/vnd.openxmlformats-officedocument.presentationml.notesSlide+xml"/>
  <Override PartName="/ppt/tags/tag107.xml" ContentType="application/vnd.openxmlformats-officedocument.presentationml.tags+xml"/>
  <Override PartName="/ppt/notesSlides/notesSlide1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1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1111" r:id="rId2"/>
    <p:sldId id="1158" r:id="rId3"/>
    <p:sldId id="1258" r:id="rId4"/>
    <p:sldId id="1242" r:id="rId5"/>
    <p:sldId id="1259" r:id="rId6"/>
    <p:sldId id="1273" r:id="rId7"/>
    <p:sldId id="1274" r:id="rId8"/>
    <p:sldId id="1264" r:id="rId9"/>
    <p:sldId id="1275" r:id="rId10"/>
    <p:sldId id="1278" r:id="rId11"/>
    <p:sldId id="1277" r:id="rId12"/>
    <p:sldId id="1276" r:id="rId13"/>
    <p:sldId id="1244" r:id="rId14"/>
    <p:sldId id="1245" r:id="rId15"/>
    <p:sldId id="1281" r:id="rId16"/>
    <p:sldId id="1279" r:id="rId17"/>
    <p:sldId id="1282" r:id="rId18"/>
    <p:sldId id="1283" r:id="rId19"/>
    <p:sldId id="1284" r:id="rId20"/>
    <p:sldId id="1265" r:id="rId21"/>
    <p:sldId id="1271" r:id="rId22"/>
    <p:sldId id="1255" r:id="rId23"/>
    <p:sldId id="1257" r:id="rId24"/>
    <p:sldId id="112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E0AD5-817B-4B27-9525-A32C7586C710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C3255-4EEA-4FC0-94CE-33C39C2C6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9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34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3.VL&lt;VH&lt;Vi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5.Vi&lt;VL&lt;VH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5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9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81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8E2B-9943-2260-9124-E3C28844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08735E-4B77-7972-C158-E510973EE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E01336-89AB-8ED8-A963-EFD8BBDCA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BB490-D036-867B-52B5-8ED3BE24D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76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设输入信号为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3.VL&lt;VH&lt;Vi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继续增大，输出也不会变化，所以分析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从大于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5.Vi&lt;VL&lt;VH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2.png"/><Relationship Id="rId2" Type="http://schemas.openxmlformats.org/officeDocument/2006/relationships/tags" Target="../tags/tag44.xml"/><Relationship Id="rId16" Type="http://schemas.openxmlformats.org/officeDocument/2006/relationships/image" Target="../media/image2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20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7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2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.png"/><Relationship Id="rId5" Type="http://schemas.openxmlformats.org/officeDocument/2006/relationships/tags" Target="../tags/tag61.xml"/><Relationship Id="rId10" Type="http://schemas.openxmlformats.org/officeDocument/2006/relationships/image" Target="../media/image25.png"/><Relationship Id="rId4" Type="http://schemas.openxmlformats.org/officeDocument/2006/relationships/tags" Target="../tags/tag6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66.xml"/><Relationship Id="rId7" Type="http://schemas.openxmlformats.org/officeDocument/2006/relationships/image" Target="../media/image28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31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30.png"/><Relationship Id="rId2" Type="http://schemas.openxmlformats.org/officeDocument/2006/relationships/tags" Target="../tags/tag70.xml"/><Relationship Id="rId16" Type="http://schemas.openxmlformats.org/officeDocument/2006/relationships/image" Target="../media/image3.png"/><Relationship Id="rId20" Type="http://schemas.openxmlformats.org/officeDocument/2006/relationships/image" Target="../media/image33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78.xml"/><Relationship Id="rId19" Type="http://schemas.openxmlformats.org/officeDocument/2006/relationships/image" Target="../media/image32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35.png"/><Relationship Id="rId3" Type="http://schemas.openxmlformats.org/officeDocument/2006/relationships/tags" Target="../tags/tag84.xml"/><Relationship Id="rId21" Type="http://schemas.openxmlformats.org/officeDocument/2006/relationships/tags" Target="../tags/tag102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34.png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tags" Target="../tags/tag101.xml"/><Relationship Id="rId29" Type="http://schemas.openxmlformats.org/officeDocument/2006/relationships/image" Target="../media/image38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3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notesSlide" Target="../notesSlides/notesSlide17.xml"/><Relationship Id="rId28" Type="http://schemas.openxmlformats.org/officeDocument/2006/relationships/image" Target="../media/image37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slideLayout" Target="../slideLayouts/slideLayout12.xml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7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image" Target="../media/image47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46.png"/><Relationship Id="rId2" Type="http://schemas.openxmlformats.org/officeDocument/2006/relationships/tags" Target="../tags/tag109.xml"/><Relationship Id="rId16" Type="http://schemas.openxmlformats.org/officeDocument/2006/relationships/image" Target="../media/image3.png"/><Relationship Id="rId20" Type="http://schemas.openxmlformats.org/officeDocument/2006/relationships/image" Target="../media/image4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notesSlide" Target="../notesSlides/notesSlide20.xml"/><Relationship Id="rId10" Type="http://schemas.openxmlformats.org/officeDocument/2006/relationships/tags" Target="../tags/tag117.xml"/><Relationship Id="rId19" Type="http://schemas.openxmlformats.org/officeDocument/2006/relationships/image" Target="../media/image48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2.jpeg"/><Relationship Id="rId5" Type="http://schemas.openxmlformats.org/officeDocument/2006/relationships/tags" Target="../tags/tag127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11.xml"/><Relationship Id="rId21" Type="http://schemas.openxmlformats.org/officeDocument/2006/relationships/image" Target="../media/image6.pn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image" Target="../media/image3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8.png"/><Relationship Id="rId10" Type="http://schemas.openxmlformats.org/officeDocument/2006/relationships/tags" Target="../tags/tag18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9.png"/><Relationship Id="rId5" Type="http://schemas.openxmlformats.org/officeDocument/2006/relationships/tags" Target="../tags/tag30.xml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tags" Target="../tags/tag29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5.xml"/><Relationship Id="rId7" Type="http://schemas.openxmlformats.org/officeDocument/2006/relationships/image" Target="../media/image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8.xml"/><Relationship Id="rId7" Type="http://schemas.openxmlformats.org/officeDocument/2006/relationships/image" Target="../media/image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</a:t>
              </a:r>
              <a:r>
                <a:rPr lang="zh-CN" altLang="en-US" sz="20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创讲师团</a:t>
              </a: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50" y="1210310"/>
            <a:ext cx="7926070" cy="2106930"/>
            <a:chOff x="1150" y="5311"/>
            <a:chExt cx="12482" cy="33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12122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是一个能够储存电能的元件。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3898266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3898265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58850" y="3317240"/>
            <a:ext cx="3838575" cy="25571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 b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27812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27812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3949065"/>
            <a:ext cx="1520190" cy="112839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E91B94B-9695-142F-3C38-B00AECCD2A6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90815" y="1165413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097973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3934083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3815269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2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F3D5BFA-B96C-09E3-8D0B-DDBFB678B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376" y="1210310"/>
            <a:ext cx="7922687" cy="493765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B00B1BF-48E7-F28A-63E8-6F25373E306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5836792" y="4325659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5836793" y="2858548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5447623" y="3598720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7107911" y="2778699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6449100" y="4043125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DC0703-ABA4-7DAB-3235-0060E62F4BF5}"/>
              </a:ext>
            </a:extLst>
          </p:cNvPr>
          <p:cNvSpPr txBox="1"/>
          <p:nvPr/>
        </p:nvSpPr>
        <p:spPr>
          <a:xfrm>
            <a:off x="6719659" y="419878"/>
            <a:ext cx="14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待修改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822320" y="56713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435EF6-B884-9082-D22C-D2DE4FCC98ED}"/>
              </a:ext>
            </a:extLst>
          </p:cNvPr>
          <p:cNvGraphicFramePr>
            <a:graphicFrameLocks noGrp="1"/>
          </p:cNvGraphicFramePr>
          <p:nvPr/>
        </p:nvGraphicFramePr>
        <p:xfrm>
          <a:off x="5772189" y="399413"/>
          <a:ext cx="53595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06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20011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205748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 </a:t>
                      </a:r>
                      <a:r>
                        <a:rPr lang="zh-CN" altLang="en-US" sz="2400" dirty="0"/>
                        <a:t>输入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baseline="-25000" dirty="0"/>
                        <a:t>i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对输入影响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4F7D779-92A9-9B43-7F80-F60B4BF90EF7}"/>
              </a:ext>
            </a:extLst>
          </p:cNvPr>
          <p:cNvGraphicFramePr>
            <a:graphicFrameLocks noGrp="1"/>
          </p:cNvGraphicFramePr>
          <p:nvPr/>
        </p:nvGraphicFramePr>
        <p:xfrm>
          <a:off x="5772190" y="819092"/>
          <a:ext cx="53530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384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65332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473269">
                  <a:extLst>
                    <a:ext uri="{9D8B030D-6E8A-4147-A177-3AD203B41FA5}">
                      <a16:colId xmlns:a16="http://schemas.microsoft.com/office/drawing/2014/main" val="85816970"/>
                    </a:ext>
                  </a:extLst>
                </a:gridCol>
                <a:gridCol w="2049957">
                  <a:extLst>
                    <a:ext uri="{9D8B030D-6E8A-4147-A177-3AD203B41FA5}">
                      <a16:colId xmlns:a16="http://schemas.microsoft.com/office/drawing/2014/main" val="4047765773"/>
                    </a:ext>
                  </a:extLst>
                </a:gridCol>
              </a:tblGrid>
              <a:tr h="17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2/6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0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1987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F4E93FA-AAA5-697F-F224-244F5BD52875}"/>
              </a:ext>
            </a:extLst>
          </p:cNvPr>
          <p:cNvSpPr txBox="1"/>
          <p:nvPr/>
        </p:nvSpPr>
        <p:spPr>
          <a:xfrm>
            <a:off x="8643051" y="394948"/>
            <a:ext cx="21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dirty="0">
                <a:solidFill>
                  <a:schemeClr val="bg1"/>
                </a:solidFill>
              </a:rPr>
              <a:t>-</a:t>
            </a:r>
            <a:endParaRPr lang="zh-CN" altLang="en-US" sz="5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59B443-F220-6B76-56EB-A0C600B0D724}"/>
              </a:ext>
            </a:extLst>
          </p:cNvPr>
          <p:cNvSpPr txBox="1"/>
          <p:nvPr/>
        </p:nvSpPr>
        <p:spPr>
          <a:xfrm>
            <a:off x="9476132" y="4503772"/>
            <a:ext cx="2484922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Vo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</a:rPr>
              <a:t>占空比始终等于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FCFA9-3097-541B-13A7-9A30C2D7E0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644"/>
          <a:stretch/>
        </p:blipFill>
        <p:spPr>
          <a:xfrm>
            <a:off x="5772189" y="4158051"/>
            <a:ext cx="3592286" cy="12937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D258D4-5F5B-CFAC-30EA-E2758CC97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14" y="925829"/>
            <a:ext cx="5047501" cy="461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47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88DAB2-5848-6E5F-79DA-BD66CB15B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3" y="1075996"/>
            <a:ext cx="7516274" cy="470600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E005839-7CD6-6112-92B9-6199031EB4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6446511" y="1305477"/>
            <a:ext cx="689487" cy="7303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972667" y="3398620"/>
            <a:ext cx="576448" cy="77717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617980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</a:p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69B45C1-0BBD-1B7E-241F-1AE6F6D7A6D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704455" y="840740"/>
            <a:ext cx="3285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请挑出一个标有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“10uF”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的电解电容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36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209925"/>
            <a:ext cx="6101715" cy="252539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103495" y="4215765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625" y="4215765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484245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66415"/>
            <a:ext cx="4220845" cy="2644140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225" y="3350895"/>
            <a:ext cx="374523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308215" y="3552190"/>
            <a:ext cx="3651885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37175" y="526732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36980" y="525907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35325" y="528637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084195" y="4352925"/>
            <a:ext cx="1014095" cy="8813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93E185-7BE6-B5B3-3B5C-604CC2CB6D0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692640" y="4352925"/>
            <a:ext cx="1480185" cy="8070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256145" y="4513580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097135" y="523430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156450" y="522605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43290" y="5224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/>
          <a:srcRect l="8110" t="13673" r="9305"/>
          <a:stretch>
            <a:fillRect/>
          </a:stretch>
        </p:blipFill>
        <p:spPr>
          <a:xfrm>
            <a:off x="8479790" y="4510405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308215" y="1484848"/>
            <a:ext cx="367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3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2E7626-1CA8-E6ED-A6E0-156C296082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三</a:t>
            </a:r>
            <a:r>
              <a:rPr lang="zh-CN" altLang="en-US" sz="2400"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极管</a:t>
            </a:r>
            <a:endParaRPr lang="zh-CN" altLang="en-US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394CD2-BCC5-3B7A-993C-10C2F11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851" y="2055770"/>
            <a:ext cx="1261920" cy="15561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20080D-95D2-40E2-AF69-35A89380B155}"/>
              </a:ext>
            </a:extLst>
          </p:cNvPr>
          <p:cNvSpPr txBox="1"/>
          <p:nvPr/>
        </p:nvSpPr>
        <p:spPr>
          <a:xfrm>
            <a:off x="1505728" y="2551611"/>
            <a:ext cx="175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电路实物图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0703A8-A744-3247-10F2-8CA7A3BC3D75}"/>
              </a:ext>
            </a:extLst>
          </p:cNvPr>
          <p:cNvSpPr txBox="1"/>
          <p:nvPr/>
        </p:nvSpPr>
        <p:spPr>
          <a:xfrm>
            <a:off x="3638851" y="3545784"/>
            <a:ext cx="80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 b c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0FFD3C-576F-63D6-CFD0-551711200D88}"/>
              </a:ext>
            </a:extLst>
          </p:cNvPr>
          <p:cNvSpPr txBox="1"/>
          <p:nvPr/>
        </p:nvSpPr>
        <p:spPr>
          <a:xfrm>
            <a:off x="6411238" y="2551611"/>
            <a:ext cx="175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电路结构图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29AAA4-4194-CFC0-C319-DAD1F7F6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319" y="2367035"/>
            <a:ext cx="724001" cy="9335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325DD5-06D6-E713-9808-584F3D2DF181}"/>
              </a:ext>
            </a:extLst>
          </p:cNvPr>
          <p:cNvSpPr txBox="1"/>
          <p:nvPr/>
        </p:nvSpPr>
        <p:spPr>
          <a:xfrm>
            <a:off x="8381262" y="1997703"/>
            <a:ext cx="44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119ED2-5F3B-F8AC-4876-5F7A9D51B671}"/>
              </a:ext>
            </a:extLst>
          </p:cNvPr>
          <p:cNvSpPr txBox="1"/>
          <p:nvPr/>
        </p:nvSpPr>
        <p:spPr>
          <a:xfrm>
            <a:off x="8381262" y="3268740"/>
            <a:ext cx="40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e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BB2A80-6C52-29AE-0F69-C395667402C5}"/>
              </a:ext>
            </a:extLst>
          </p:cNvPr>
          <p:cNvSpPr txBox="1"/>
          <p:nvPr/>
        </p:nvSpPr>
        <p:spPr>
          <a:xfrm>
            <a:off x="9018320" y="2649159"/>
            <a:ext cx="40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b 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E63F9C-5AD5-CA39-83C9-39C88FB69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37" y="4212187"/>
            <a:ext cx="3074667" cy="238588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3619D8-CF75-248E-F0EE-993CE69F70DF}"/>
              </a:ext>
            </a:extLst>
          </p:cNvPr>
          <p:cNvSpPr txBox="1"/>
          <p:nvPr/>
        </p:nvSpPr>
        <p:spPr>
          <a:xfrm>
            <a:off x="1505728" y="439782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工作曲线：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FF9195-95EA-FDFD-CA86-EB888016FF1B}"/>
              </a:ext>
            </a:extLst>
          </p:cNvPr>
          <p:cNvSpPr txBox="1"/>
          <p:nvPr/>
        </p:nvSpPr>
        <p:spPr>
          <a:xfrm>
            <a:off x="6411238" y="4767161"/>
            <a:ext cx="4953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在本次设计中，可以当作开关使用；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若</a:t>
            </a:r>
            <a:r>
              <a:rPr lang="en-US" altLang="zh-CN"/>
              <a:t>Vb&gt;Ve+0.7V</a:t>
            </a:r>
            <a:r>
              <a:rPr lang="zh-CN" altLang="en-US"/>
              <a:t>则打开，若</a:t>
            </a:r>
            <a:r>
              <a:rPr lang="en-US" altLang="zh-CN"/>
              <a:t>Vb&lt;Ve+0.7V</a:t>
            </a:r>
            <a:r>
              <a:rPr lang="zh-CN" altLang="en-US"/>
              <a:t>则关断。</a:t>
            </a:r>
          </a:p>
        </p:txBody>
      </p:sp>
    </p:spTree>
    <p:extLst>
      <p:ext uri="{BB962C8B-B14F-4D97-AF65-F5344CB8AC3E}">
        <p14:creationId xmlns:p14="http://schemas.microsoft.com/office/powerpoint/2010/main" val="34448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E6C7-FDCD-3534-FA87-927C1552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491E2D-4468-DEA6-3472-281F601B19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0250" y="1210310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滑动变阻器</a:t>
            </a:r>
            <a:endParaRPr lang="zh-CN" altLang="en-US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EBA804-923B-6173-FB07-4FCE2ED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14"/>
          <a:stretch/>
        </p:blipFill>
        <p:spPr>
          <a:xfrm>
            <a:off x="4641668" y="3696278"/>
            <a:ext cx="2908664" cy="1290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68E8A7-3134-AB43-26E0-559A8A68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21" y="2142309"/>
            <a:ext cx="828791" cy="7525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BDB659-EFDF-5CE2-41A7-B1FDFE79C472}"/>
              </a:ext>
            </a:extLst>
          </p:cNvPr>
          <p:cNvSpPr txBox="1"/>
          <p:nvPr/>
        </p:nvSpPr>
        <p:spPr>
          <a:xfrm>
            <a:off x="2672677" y="2142309"/>
            <a:ext cx="175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电路实物图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B4B7B5-1695-4447-067C-D9DC4A963353}"/>
              </a:ext>
            </a:extLst>
          </p:cNvPr>
          <p:cNvSpPr txBox="1"/>
          <p:nvPr/>
        </p:nvSpPr>
        <p:spPr>
          <a:xfrm>
            <a:off x="2672677" y="4020612"/>
            <a:ext cx="175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电路结构图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BB413-166C-5FEF-BD98-CA8DAC701F79}"/>
              </a:ext>
            </a:extLst>
          </p:cNvPr>
          <p:cNvSpPr txBox="1"/>
          <p:nvPr/>
        </p:nvSpPr>
        <p:spPr>
          <a:xfrm>
            <a:off x="2672677" y="5553794"/>
            <a:ext cx="76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滑动</a:t>
            </a:r>
            <a:r>
              <a:rPr lang="en-US" altLang="zh-CN"/>
              <a:t>P</a:t>
            </a:r>
            <a:r>
              <a:rPr lang="zh-CN" altLang="en-US"/>
              <a:t>可改变阻值，对应于实物的转动“十字架”可改变阻值</a:t>
            </a:r>
          </a:p>
        </p:txBody>
      </p:sp>
    </p:spTree>
    <p:extLst>
      <p:ext uri="{BB962C8B-B14F-4D97-AF65-F5344CB8AC3E}">
        <p14:creationId xmlns:p14="http://schemas.microsoft.com/office/powerpoint/2010/main" val="35987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521354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均匀方波发生器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配置为方波发生器，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产生振荡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波形驱动一个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发光二极管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，实现均匀时间的明暗交替效果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小灯泡均匀时间的明暗交替效果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89DB7E-9825-FD20-54A8-69B302C58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88" y="2649866"/>
            <a:ext cx="4735144" cy="29510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066D53-C727-BE07-CE2F-39FEA601A2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1" b="4362"/>
          <a:stretch/>
        </p:blipFill>
        <p:spPr>
          <a:xfrm rot="16200000">
            <a:off x="6687766" y="2114466"/>
            <a:ext cx="2804986" cy="40284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DC6EA6-0C8C-3870-D990-E04C67879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457" y="1031218"/>
            <a:ext cx="7516274" cy="470600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D51DFD-1E57-5016-C7E6-675B1A90D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7627635" y="4699893"/>
            <a:ext cx="1105819" cy="6838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5655630" y="2332652"/>
            <a:ext cx="868674" cy="3238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FCA0BF-C805-D6A4-9226-855E55BED4D0}"/>
              </a:ext>
            </a:extLst>
          </p:cNvPr>
          <p:cNvSpPr/>
          <p:nvPr/>
        </p:nvSpPr>
        <p:spPr>
          <a:xfrm flipV="1">
            <a:off x="6627804" y="1902626"/>
            <a:ext cx="754722" cy="515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16EC76-AA68-BBB3-A1FA-4562A6226F47}"/>
              </a:ext>
            </a:extLst>
          </p:cNvPr>
          <p:cNvSpPr/>
          <p:nvPr/>
        </p:nvSpPr>
        <p:spPr>
          <a:xfrm>
            <a:off x="5023485" y="4019416"/>
            <a:ext cx="752164" cy="68047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F267FC-77D1-67A5-7FF0-763F3EE8E44F}"/>
              </a:ext>
            </a:extLst>
          </p:cNvPr>
          <p:cNvSpPr/>
          <p:nvPr/>
        </p:nvSpPr>
        <p:spPr>
          <a:xfrm>
            <a:off x="5023485" y="2032419"/>
            <a:ext cx="683901" cy="537444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AAD022-AB84-0BDD-B8DA-90EAC4FA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259" y="1571366"/>
            <a:ext cx="5963482" cy="37152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D4B0C05-7FA0-52E3-27CE-59C611844369}"/>
              </a:ext>
            </a:extLst>
          </p:cNvPr>
          <p:cNvSpPr/>
          <p:nvPr/>
        </p:nvSpPr>
        <p:spPr>
          <a:xfrm>
            <a:off x="7753741" y="3429000"/>
            <a:ext cx="1231640" cy="1857634"/>
          </a:xfrm>
          <a:prstGeom prst="rect">
            <a:avLst/>
          </a:prstGeom>
          <a:noFill/>
          <a:ln w="28575" cmpd="sng">
            <a:solidFill>
              <a:schemeClr val="accent4">
                <a:alpha val="49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AAFC85-ED39-65B7-E99B-801412DCA2D2}"/>
              </a:ext>
            </a:extLst>
          </p:cNvPr>
          <p:cNvSpPr/>
          <p:nvPr/>
        </p:nvSpPr>
        <p:spPr>
          <a:xfrm>
            <a:off x="3377682" y="1754155"/>
            <a:ext cx="2507034" cy="353248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2F8EF7-6146-6ECA-3996-77F5375A2F5C}"/>
              </a:ext>
            </a:extLst>
          </p:cNvPr>
          <p:cNvSpPr txBox="1"/>
          <p:nvPr/>
        </p:nvSpPr>
        <p:spPr>
          <a:xfrm>
            <a:off x="3638939" y="1175657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置位电路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D7CA9F-E64C-6935-7D25-018AE403DD21}"/>
              </a:ext>
            </a:extLst>
          </p:cNvPr>
          <p:cNvSpPr txBox="1"/>
          <p:nvPr/>
        </p:nvSpPr>
        <p:spPr>
          <a:xfrm>
            <a:off x="7771456" y="2938014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驱动电路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98855" y="2901950"/>
            <a:ext cx="921385" cy="7175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82040" y="4264025"/>
            <a:ext cx="838200" cy="48768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1767205" y="3091815"/>
            <a:ext cx="1550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767205" y="4315460"/>
            <a:ext cx="165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23485" y="308483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767205" y="509651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5563870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691630" y="1357630"/>
            <a:ext cx="3724275" cy="5140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请挑出电池盒+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1136650" y="2914333"/>
            <a:ext cx="2282825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023484" y="301317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58481-FE41-4D72-5C99-D86F7E5CA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430" y="1246274"/>
            <a:ext cx="7850648" cy="4915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AB6BBF-2F37-69EE-EB67-641AFE056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4836" y="878007"/>
            <a:ext cx="3889969" cy="4649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B4B11-35B3-F52A-0534-5ECE4DA7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2F0DA24-00E3-A9BE-649E-463BE2C9A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80" y="1104136"/>
            <a:ext cx="3889969" cy="464972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F3B756-9DA0-646E-14E2-6FFDE4AD825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5BB227-5F3F-E275-1E56-834E130BCA3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40126FE-E939-289F-9907-91C86761F5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B8B17C0-AC90-B71D-12E2-8CD2D59A2C6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CE0B88C-4161-AF0D-E158-BD3185FCE7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77A224-23DF-A89D-162C-F02134815E3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1686FC7-B064-1522-5067-ECC890B7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A9E2995-9BB7-083B-B143-CE5345A165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232169" y="1511003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A6A6EA-E3E4-4B3C-4792-0E43C601E7B2}"/>
              </a:ext>
            </a:extLst>
          </p:cNvPr>
          <p:cNvSpPr txBox="1"/>
          <p:nvPr/>
        </p:nvSpPr>
        <p:spPr>
          <a:xfrm>
            <a:off x="5693587" y="283389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7EB08E-3292-691D-F490-747659C3E619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91A905-CCEF-2BFD-742A-68E1FA067E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79647" y="1423625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02E881-D328-3B4E-ED7A-439CD6A9AF2D}"/>
              </a:ext>
            </a:extLst>
          </p:cNvPr>
          <p:cNvSpPr/>
          <p:nvPr/>
        </p:nvSpPr>
        <p:spPr>
          <a:xfrm>
            <a:off x="2240970" y="1787556"/>
            <a:ext cx="824347" cy="1046335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AECA13-45C0-EC5E-941D-E04061D634C3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AB1145-5F3C-FF4A-E1A7-ACC891DFFA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39F54F2-A73B-FB74-D055-BD6EA05720DA}"/>
              </a:ext>
            </a:extLst>
          </p:cNvPr>
          <p:cNvGraphicFramePr>
            <a:graphicFrameLocks noGrp="1"/>
          </p:cNvGraphicFramePr>
          <p:nvPr/>
        </p:nvGraphicFramePr>
        <p:xfrm>
          <a:off x="7813964" y="1435432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40831359-902E-B8C9-AFEC-80A4E712CCE4}"/>
              </a:ext>
            </a:extLst>
          </p:cNvPr>
          <p:cNvSpPr/>
          <p:nvPr/>
        </p:nvSpPr>
        <p:spPr>
          <a:xfrm>
            <a:off x="5065914" y="1174100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5D3CA0-E336-34C8-3839-2B6B799CF15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4901693" y="3681717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CDEFE7E-8BC0-5DB5-E714-9DD6A375D5A2}"/>
              </a:ext>
            </a:extLst>
          </p:cNvPr>
          <p:cNvSpPr txBox="1"/>
          <p:nvPr/>
        </p:nvSpPr>
        <p:spPr>
          <a:xfrm>
            <a:off x="4901693" y="5398067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BFA4EFB-DF31-C0B0-ACA5-091B2F90B72C}"/>
              </a:ext>
            </a:extLst>
          </p:cNvPr>
          <p:cNvGraphicFramePr>
            <a:graphicFrameLocks noGrp="1"/>
          </p:cNvGraphicFramePr>
          <p:nvPr/>
        </p:nvGraphicFramePr>
        <p:xfrm>
          <a:off x="6495622" y="3885896"/>
          <a:ext cx="4816539" cy="151217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203196">
                  <a:extLst>
                    <a:ext uri="{9D8B030D-6E8A-4147-A177-3AD203B41FA5}">
                      <a16:colId xmlns:a16="http://schemas.microsoft.com/office/drawing/2014/main" val="3434835369"/>
                    </a:ext>
                  </a:extLst>
                </a:gridCol>
                <a:gridCol w="2613343">
                  <a:extLst>
                    <a:ext uri="{9D8B030D-6E8A-4147-A177-3AD203B41FA5}">
                      <a16:colId xmlns:a16="http://schemas.microsoft.com/office/drawing/2014/main" val="42886137"/>
                    </a:ext>
                  </a:extLst>
                </a:gridCol>
              </a:tblGrid>
              <a:tr h="504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endParaRPr lang="zh-CN" altLang="en-US" sz="2400" b="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dirty="0">
                          <a:solidFill>
                            <a:schemeClr val="tx1"/>
                          </a:solidFill>
                        </a:rPr>
                        <a:t>截止区，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</a:rPr>
                        <a:t>≈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49025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&gt;V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, 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&gt;V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ces</a:t>
                      </a:r>
                      <a:endParaRPr lang="zh-CN" altLang="en-US" sz="2400" b="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dirty="0">
                          <a:solidFill>
                            <a:schemeClr val="tx1"/>
                          </a:solidFill>
                        </a:rPr>
                        <a:t>放大区，</a:t>
                      </a:r>
                      <a:r>
                        <a:rPr lang="en-US" altLang="zh-CN" sz="260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zh-CN" altLang="en-US" sz="2600" dirty="0">
                          <a:solidFill>
                            <a:schemeClr val="tx1"/>
                          </a:solidFill>
                        </a:rPr>
                        <a:t>≈</a:t>
                      </a:r>
                      <a:r>
                        <a:rPr lang="en-US" altLang="zh-CN" sz="2600" dirty="0">
                          <a:solidFill>
                            <a:schemeClr val="tx1"/>
                          </a:solidFill>
                        </a:rPr>
                        <a:t>β·i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endParaRPr lang="zh-CN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1507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ces</a:t>
                      </a:r>
                      <a:endParaRPr lang="zh-CN" altLang="en-US" sz="2400" b="0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饱和区，</a:t>
                      </a:r>
                      <a:r>
                        <a:rPr lang="en-US" altLang="zh-CN" sz="2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b="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zh-CN" altLang="en-US" sz="2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很小</a:t>
                      </a:r>
                      <a:endParaRPr lang="en-US" altLang="zh-CN" sz="2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2479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ABECF40A-5436-9CFE-8318-1B9EC80C8923}"/>
              </a:ext>
            </a:extLst>
          </p:cNvPr>
          <p:cNvSpPr/>
          <p:nvPr/>
        </p:nvSpPr>
        <p:spPr>
          <a:xfrm>
            <a:off x="4884839" y="3667009"/>
            <a:ext cx="6565944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6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60E0AE-39F5-CDD8-A552-5D610F41F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80" y="1104136"/>
            <a:ext cx="3889969" cy="464972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5423888" y="52238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525701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7DCCB-0DF4-7D22-22E2-8A27CEE9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376" y="1210310"/>
            <a:ext cx="7922687" cy="493765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896023-15CF-BE5E-31A4-7FFF02308ECA}"/>
              </a:ext>
            </a:extLst>
          </p:cNvPr>
          <p:cNvGraphicFramePr>
            <a:graphicFrameLocks noGrp="1"/>
          </p:cNvGraphicFramePr>
          <p:nvPr/>
        </p:nvGraphicFramePr>
        <p:xfrm>
          <a:off x="6135989" y="129711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51747A4-70E5-8104-6BAF-33BDA897ACC2}"/>
              </a:ext>
            </a:extLst>
          </p:cNvPr>
          <p:cNvGraphicFramePr>
            <a:graphicFrameLocks noGrp="1"/>
          </p:cNvGraphicFramePr>
          <p:nvPr/>
        </p:nvGraphicFramePr>
        <p:xfrm>
          <a:off x="6135988" y="1637326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2/6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28AB22A-4B5F-3286-E32F-318ED22B4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782" y="1109983"/>
            <a:ext cx="3911512" cy="4530205"/>
          </a:xfrm>
          <a:prstGeom prst="rect">
            <a:avLst/>
          </a:prstGeom>
        </p:spPr>
      </p:pic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19DA5A38-FE91-C0C9-9B31-1A65CF2F5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7" t="15106" b="14008"/>
          <a:stretch/>
        </p:blipFill>
        <p:spPr bwMode="auto">
          <a:xfrm>
            <a:off x="6168478" y="2942403"/>
            <a:ext cx="3524737" cy="254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06F69E-24DC-2B03-2CD1-6D7279A4A4B8}"/>
              </a:ext>
            </a:extLst>
          </p:cNvPr>
          <p:cNvSpPr txBox="1"/>
          <p:nvPr/>
        </p:nvSpPr>
        <p:spPr>
          <a:xfrm>
            <a:off x="6135988" y="2855556"/>
            <a:ext cx="3714783" cy="27166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97BF68-7BD4-C842-315D-47772D1F2AC1}"/>
              </a:ext>
            </a:extLst>
          </p:cNvPr>
          <p:cNvSpPr txBox="1"/>
          <p:nvPr/>
        </p:nvSpPr>
        <p:spPr>
          <a:xfrm>
            <a:off x="6594885" y="563605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1504</Words>
  <Application>Microsoft Office PowerPoint</Application>
  <PresentationFormat>宽屏</PresentationFormat>
  <Paragraphs>254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 P</dc:creator>
  <cp:lastModifiedBy>SR P</cp:lastModifiedBy>
  <cp:revision>13</cp:revision>
  <dcterms:created xsi:type="dcterms:W3CDTF">2025-02-16T10:19:30Z</dcterms:created>
  <dcterms:modified xsi:type="dcterms:W3CDTF">2025-04-07T14:39:36Z</dcterms:modified>
</cp:coreProperties>
</file>